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75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268" r:id="rId12"/>
    <p:sldId id="271" r:id="rId13"/>
    <p:sldId id="273" r:id="rId14"/>
    <p:sldId id="274" r:id="rId15"/>
    <p:sldId id="272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55A91-D7B0-4A09-A94C-0112234C365E}" v="81" dt="2024-03-07T12:55:5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379"/>
    <p:restoredTop sz="94674"/>
  </p:normalViewPr>
  <p:slideViewPr>
    <p:cSldViewPr snapToGrid="0" snapToObjects="1">
      <p:cViewPr varScale="1">
        <p:scale>
          <a:sx n="160" d="100"/>
          <a:sy n="160" d="100"/>
        </p:scale>
        <p:origin x="10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7A4FA-3D9C-FD49-8B67-C153C0BC1466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15A5-A9DC-4247-9041-EACEF341EF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9BB2BC-6B0A-A54B-B1E7-D4DD6B3C0B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76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F3F82E-B17F-2744-9D75-93D1418937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FBD7F-767A-B94C-B01C-04A403462F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0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8CEF7-B0E0-2641-8290-5D3424582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F3A794-C1ED-4A46-A3D0-E0F31B9A5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9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058787-8DC1-EB4C-94E7-BCA5E53196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6C72C-3B3B-BB47-A575-604383771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328FBA-7CC3-704D-8F6D-F5F3937A3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7B45B-41B6-A54E-838E-6F35C1A65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9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50AC31-2222-DE46-9518-0EDD63D7B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5989F-C973-AE44-B7B4-D99D3F06FA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17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24349B-A2D2-5546-970D-D3ACE2D369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12523-2DB8-2544-A35D-FDAEED0E0F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5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01EA3-6AD7-2148-A9CB-C6B6065AA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A9559-2811-DF4E-AF14-2CE8F3DD87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284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543C47-45A0-5642-84E3-D14C73FE31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83BE6-F089-CD49-830D-EBE730A675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56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A9352-FE96-064B-977D-65D11BDEED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1584F-587A-0A40-9F6C-F0E8F4F581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91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D288A-FB8F-F74A-BDD5-31BBE1E84E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80F85-C459-3B4F-A449-72B73904B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5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3A3FD-708E-F441-BDC4-179296C26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24606-D8A0-FE42-A50F-18622BFBE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55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F99FC9-337D-A641-8842-DDCCA29B1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07ED3-2E09-C540-B3CE-3ED188842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87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394D4-BC27-0147-9AEE-A1E6B7EC94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FADCA-6D20-F244-8AE5-57EAF24E2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0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ACE9A5-6668-2444-A2A0-FFD8AA2740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A3EBB-4612-DE49-A2C3-8428B2191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82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EF0E4C-E82D-B248-ADE3-49AAEFC7B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EC82D-D45B-594E-822C-0EDC74D0E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71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83B1B5-CB15-BB41-A3F4-B4EA9A0D8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81761-3797-3342-BA35-B58A91BDD9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20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3D5330-7EE5-204B-901B-1B4624697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8590-C65B-1C43-AFDA-9F55BA3607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23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684F1-A8A0-5F40-85AF-1304054D1D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69CBE-E4BC-7D47-A83D-D41820F738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17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BC1B3-EE29-BD48-AE6B-5BCFFFE85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20C8A-CDD8-FB46-8052-E02C18C938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6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9ADC7-AB4E-A047-ACFF-5EBCA522B6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C67690-D7D0-484E-858D-5EAD300EEF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69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25BFEB-DED2-C047-A933-B8B1EBBC5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E553B-57A1-2449-962D-9756928155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1500"/>
            <a:ext cx="9906000" cy="74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5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36DB6-0CEC-954B-9F03-38389FD7F3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304" y="1401475"/>
            <a:ext cx="3995909" cy="54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18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8A34D5F-D531-C644-A52F-F9F1D43F132F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212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30FEB-C853-E64F-9F6B-2751BF6F6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304" y="1401475"/>
            <a:ext cx="3995909" cy="546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41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59B0B-8EE6-804F-B057-CA62201F95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5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C2A30-E819-EB4A-8F07-D7C94C478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0"/>
            <a:ext cx="9906000" cy="685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CDC6CA-BAB2-1E4B-9951-3AC213D349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BA353-7748-7645-94E6-F1A725CC0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0AF44-36D3-394F-90EA-D7F61C17A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D996B-58A1-5140-8620-C86A65066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3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D1B290-0689-1D4D-A631-A6CADD5B12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B35D7-13E3-1B43-BB71-877486FFC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4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79F8E0-78BD-0F4C-9D3A-395F114E16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" y="0"/>
            <a:ext cx="99032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0A771-6B29-CA4A-B106-57C7FDC24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1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690687-F032-804C-9C04-FFEE3C57B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1169" y="6390726"/>
            <a:ext cx="738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B3C3F-FCE0-EF48-A428-D3A8538611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5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7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8" r:id="rId28"/>
    <p:sldLayoutId id="2147483689" r:id="rId29"/>
    <p:sldLayoutId id="2147483690" r:id="rId30"/>
    <p:sldLayoutId id="2147483691" r:id="rId3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0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C0C6F2-9157-4685-0E87-11221902B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8A55C53-59D1-094B-BC44-1AC9BF269F1A}"/>
              </a:ext>
            </a:extLst>
          </p:cNvPr>
          <p:cNvSpPr txBox="1">
            <a:spLocks/>
          </p:cNvSpPr>
          <p:nvPr/>
        </p:nvSpPr>
        <p:spPr>
          <a:xfrm>
            <a:off x="457200" y="2052246"/>
            <a:ext cx="9006840" cy="1953868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algn="ctr">
              <a:lnSpc>
                <a:spcPts val="6600"/>
              </a:lnSpc>
              <a:spcBef>
                <a:spcPts val="1415"/>
              </a:spcBef>
            </a:pPr>
            <a:r>
              <a:rPr lang="lv-LV" sz="3300" b="1" spc="-5" dirty="0">
                <a:latin typeface="Metric Light" panose="020B0303030202060203" pitchFamily="34" charset="-70"/>
                <a:cs typeface="Metric-Light"/>
              </a:rPr>
              <a:t>Zvanu pārvaldība </a:t>
            </a:r>
          </a:p>
          <a:p>
            <a:pPr marL="12700" marR="5080" algn="ctr">
              <a:lnSpc>
                <a:spcPts val="6600"/>
              </a:lnSpc>
              <a:spcBef>
                <a:spcPts val="1415"/>
              </a:spcBef>
            </a:pPr>
            <a:r>
              <a:rPr lang="lv-LV" sz="3300" b="1" spc="-5" dirty="0">
                <a:latin typeface="Metric Light" panose="020B0303030202060203" pitchFamily="34" charset="-70"/>
                <a:cs typeface="Metric-Light"/>
              </a:rPr>
              <a:t>SIA «Publisko aktīvu pārvaldītājs Possessor»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873548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BCC6B-1EC0-B46C-641B-664BA14AFD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8888386C-FCB8-7AB6-A8B6-F9690D82586E}"/>
              </a:ext>
            </a:extLst>
          </p:cNvPr>
          <p:cNvSpPr txBox="1">
            <a:spLocks/>
          </p:cNvSpPr>
          <p:nvPr/>
        </p:nvSpPr>
        <p:spPr>
          <a:xfrm>
            <a:off x="2292433" y="130802"/>
            <a:ext cx="448119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BALSS</a:t>
            </a:r>
            <a:r>
              <a:rPr lang="en-US" sz="3300" b="1" spc="-85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en-US" sz="3300" b="1" spc="-60" dirty="0">
                <a:latin typeface="Metric Light" panose="020B0303030202060203" pitchFamily="34" charset="-70"/>
                <a:cs typeface="Metric-Light"/>
              </a:rPr>
              <a:t>PASTS</a:t>
            </a:r>
            <a:endParaRPr lang="en-US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F5D6A3F-2F13-7CA8-CC67-130B9C19AE0A}"/>
              </a:ext>
            </a:extLst>
          </p:cNvPr>
          <p:cNvSpPr txBox="1"/>
          <p:nvPr/>
        </p:nvSpPr>
        <p:spPr>
          <a:xfrm>
            <a:off x="2760210" y="1473153"/>
            <a:ext cx="66401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-5" dirty="0">
                <a:latin typeface="Metric Light" panose="020B0303030202060203" pitchFamily="34" charset="-70"/>
                <a:cs typeface="Metric-Light"/>
              </a:rPr>
              <a:t>BALSS </a:t>
            </a:r>
            <a:r>
              <a:rPr sz="3300" spc="-25" dirty="0">
                <a:latin typeface="Metric Light" panose="020B0303030202060203" pitchFamily="34" charset="-70"/>
                <a:cs typeface="Metric-Light"/>
              </a:rPr>
              <a:t>PAZIŅOJUMU</a:t>
            </a:r>
            <a:r>
              <a:rPr sz="3300" spc="1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-5" dirty="0">
                <a:latin typeface="Metric Light" panose="020B0303030202060203" pitchFamily="34" charset="-70"/>
                <a:cs typeface="Metric-Light"/>
              </a:rPr>
              <a:t>SAŅEMŠANA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ECC4AD6D-2358-6E39-5537-9F32BDB842B8}"/>
              </a:ext>
            </a:extLst>
          </p:cNvPr>
          <p:cNvSpPr txBox="1"/>
          <p:nvPr/>
        </p:nvSpPr>
        <p:spPr>
          <a:xfrm>
            <a:off x="2256019" y="2681915"/>
            <a:ext cx="7648575" cy="94827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“Mūsu darba laiks beidzies, ja vēlaties, </a:t>
            </a:r>
          </a:p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pēc signāla ierunājiet ziņu…”</a:t>
            </a:r>
            <a:endParaRPr lang="lv-LV" sz="3300" dirty="0">
              <a:latin typeface="Times New Roman"/>
              <a:cs typeface="Times New Roman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4FCC5EF2-B1CF-2C87-7266-3ABB640009CC}"/>
              </a:ext>
            </a:extLst>
          </p:cNvPr>
          <p:cNvSpPr txBox="1"/>
          <p:nvPr/>
        </p:nvSpPr>
        <p:spPr>
          <a:xfrm>
            <a:off x="2292433" y="4233385"/>
            <a:ext cx="6897287" cy="857927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sz="2950" spc="-20" dirty="0">
                <a:latin typeface="Metric Light" panose="020B0303030202060203" pitchFamily="34" charset="-70"/>
                <a:cs typeface="Metric-Light"/>
              </a:rPr>
              <a:t>T</a:t>
            </a:r>
            <a:r>
              <a:rPr lang="lv-LV" sz="2950" spc="-20" dirty="0">
                <a:latin typeface="Metric Light" panose="020B0303030202060203" pitchFamily="34" charset="-70"/>
                <a:cs typeface="Metric-Light"/>
              </a:rPr>
              <a:t>ālrunī</a:t>
            </a:r>
            <a:r>
              <a:rPr sz="2950" spc="-2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2950" dirty="0">
                <a:latin typeface="Metric Light" panose="020B0303030202060203" pitchFamily="34" charset="-70"/>
                <a:cs typeface="Metric-Light"/>
              </a:rPr>
              <a:t>parādās </a:t>
            </a:r>
            <a:r>
              <a:rPr lang="lv-LV" sz="2950" dirty="0">
                <a:latin typeface="Metric Light" panose="020B0303030202060203" pitchFamily="34" charset="-70"/>
                <a:cs typeface="Metric-Light"/>
              </a:rPr>
              <a:t>informācija</a:t>
            </a:r>
            <a:r>
              <a:rPr sz="295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2950" spc="0" dirty="0">
                <a:latin typeface="Metric Light" panose="020B0303030202060203" pitchFamily="34" charset="-70"/>
                <a:cs typeface="Metric-Light"/>
              </a:rPr>
              <a:t>par jaunu balss ziņojumu,  </a:t>
            </a:r>
            <a:r>
              <a:rPr sz="2950" spc="-10" dirty="0">
                <a:latin typeface="Metric Light" panose="020B0303030202060203" pitchFamily="34" charset="-70"/>
                <a:cs typeface="Metric-Light"/>
              </a:rPr>
              <a:t>ko </a:t>
            </a:r>
            <a:r>
              <a:rPr lang="lv-LV" sz="2950" spc="0" dirty="0">
                <a:latin typeface="Metric Light" panose="020B0303030202060203" pitchFamily="34" charset="-70"/>
                <a:cs typeface="Metric-Light"/>
              </a:rPr>
              <a:t>iespējams noklausīties</a:t>
            </a:r>
            <a:r>
              <a:rPr lang="lv-LV" sz="2950" dirty="0">
                <a:latin typeface="Metric Light" panose="020B0303030202060203" pitchFamily="34" charset="-70"/>
                <a:cs typeface="Metric-Light"/>
              </a:rPr>
              <a:t>.</a:t>
            </a:r>
            <a:endParaRPr sz="25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34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0CB6D6-2564-4972-CB4A-76070BFA2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02C67929-8108-87F3-7B73-7447A4C4632F}"/>
              </a:ext>
            </a:extLst>
          </p:cNvPr>
          <p:cNvSpPr txBox="1">
            <a:spLocks/>
          </p:cNvSpPr>
          <p:nvPr/>
        </p:nvSpPr>
        <p:spPr>
          <a:xfrm>
            <a:off x="2191848" y="-100128"/>
            <a:ext cx="6312072" cy="800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7259"/>
              </a:lnSpc>
              <a:spcBef>
                <a:spcPts val="95"/>
              </a:spcBef>
            </a:pPr>
            <a:r>
              <a:rPr lang="en-US" sz="3300" b="1" spc="-60" dirty="0">
                <a:latin typeface="Metric Light" panose="020B0303030202060203" pitchFamily="34" charset="-70"/>
                <a:cs typeface="Metric-Light"/>
              </a:rPr>
              <a:t>ZVANU</a:t>
            </a:r>
            <a:r>
              <a:rPr lang="lv-LV" sz="3300" b="1" spc="-6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en-US" sz="3300" b="1" spc="-260" dirty="0">
                <a:latin typeface="Metric Light" panose="020B0303030202060203" pitchFamily="34" charset="-70"/>
                <a:cs typeface="Metric-Light"/>
              </a:rPr>
              <a:t>P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Ā</a:t>
            </a:r>
            <a:r>
              <a:rPr lang="en-US" sz="3300" b="1" spc="15" dirty="0">
                <a:latin typeface="Metric Light" panose="020B0303030202060203" pitchFamily="34" charset="-70"/>
                <a:cs typeface="Metric-Light"/>
              </a:rPr>
              <a:t>R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SŪTĪ</a:t>
            </a:r>
            <a:r>
              <a:rPr lang="en-US" sz="3300" b="1" spc="-25" dirty="0">
                <a:latin typeface="Metric Light" panose="020B0303030202060203" pitchFamily="34" charset="-70"/>
                <a:cs typeface="Metric-Light"/>
              </a:rPr>
              <a:t>Š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ANA</a:t>
            </a:r>
            <a:endParaRPr lang="en-US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7D2D894-F271-EEC6-19AE-49DE2BCB2B36}"/>
              </a:ext>
            </a:extLst>
          </p:cNvPr>
          <p:cNvSpPr txBox="1"/>
          <p:nvPr/>
        </p:nvSpPr>
        <p:spPr>
          <a:xfrm>
            <a:off x="2722201" y="2021793"/>
            <a:ext cx="8195309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Metric Light" panose="020B0303030202060203" pitchFamily="34" charset="-70"/>
                <a:cs typeface="Metric-Light"/>
              </a:rPr>
              <a:t>SARUNAS LAIKĀ </a:t>
            </a:r>
            <a:r>
              <a:rPr sz="3300" spc="-25" dirty="0">
                <a:latin typeface="Metric Light" panose="020B0303030202060203" pitchFamily="34" charset="-70"/>
                <a:cs typeface="Metric-Light"/>
              </a:rPr>
              <a:t>SAVIENO </a:t>
            </a:r>
            <a:r>
              <a:rPr sz="3300" spc="-35" dirty="0">
                <a:latin typeface="Metric Light" panose="020B0303030202060203" pitchFamily="34" charset="-70"/>
                <a:cs typeface="Metric-Light"/>
              </a:rPr>
              <a:t>ZVANĪTĀJU </a:t>
            </a:r>
            <a:endParaRPr lang="lv-LV" sz="3300" spc="-35" dirty="0">
              <a:latin typeface="Metric Light" panose="020B0303030202060203" pitchFamily="34" charset="-70"/>
              <a:cs typeface="Metric-Light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5" dirty="0">
                <a:latin typeface="Metric Light" panose="020B0303030202060203" pitchFamily="34" charset="-70"/>
                <a:cs typeface="Metric-Light"/>
              </a:rPr>
              <a:t>AR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-15" dirty="0">
                <a:latin typeface="Metric Light" panose="020B0303030202060203" pitchFamily="34" charset="-70"/>
                <a:cs typeface="Metric-Light"/>
              </a:rPr>
              <a:t>KOLĒĢI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96503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915A16-394E-F8E3-B23A-3ACD9E6D4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6A54E2D2-AC0F-8256-0B73-4000330598A7}"/>
              </a:ext>
            </a:extLst>
          </p:cNvPr>
          <p:cNvSpPr txBox="1">
            <a:spLocks/>
          </p:cNvSpPr>
          <p:nvPr/>
        </p:nvSpPr>
        <p:spPr>
          <a:xfrm>
            <a:off x="2265001" y="-123216"/>
            <a:ext cx="4801870" cy="800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7259"/>
              </a:lnSpc>
              <a:spcBef>
                <a:spcPts val="95"/>
              </a:spcBef>
            </a:pPr>
            <a:r>
              <a:rPr lang="lv-LV" sz="3300" b="1" spc="-60" dirty="0">
                <a:latin typeface="Metric Light" panose="020B0303030202060203" pitchFamily="34" charset="-70"/>
                <a:cs typeface="Metric-Light"/>
              </a:rPr>
              <a:t>SARUNU IERAKSTS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0716CB45-9B20-EAE3-ABB8-3E50B9712341}"/>
              </a:ext>
            </a:extLst>
          </p:cNvPr>
          <p:cNvSpPr txBox="1"/>
          <p:nvPr/>
        </p:nvSpPr>
        <p:spPr>
          <a:xfrm>
            <a:off x="2265001" y="1317705"/>
            <a:ext cx="7842969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cap="all" spc="-25" dirty="0">
                <a:latin typeface="Metric Light" panose="020B0303030202060203" pitchFamily="34" charset="-70"/>
              </a:rPr>
              <a:t>Iespēja ierakstīt visus saņemtos un veiktos zvanus</a:t>
            </a:r>
            <a:endParaRPr sz="3300" cap="all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40F2E410-D0B1-C153-1775-2FDB8FA9FB56}"/>
              </a:ext>
            </a:extLst>
          </p:cNvPr>
          <p:cNvSpPr txBox="1"/>
          <p:nvPr/>
        </p:nvSpPr>
        <p:spPr>
          <a:xfrm>
            <a:off x="2123148" y="2749200"/>
            <a:ext cx="7523772" cy="87344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dirty="0">
                <a:latin typeface="Metric Light" panose="020B0303030202060203" pitchFamily="34" charset="-70"/>
              </a:rPr>
              <a:t>“Informējam, ka kvalitātes uzlabošanas nolūkos, zvans var tikt ierakstīts…”</a:t>
            </a:r>
            <a:endParaRPr sz="3300" dirty="0">
              <a:latin typeface="Metric Light" panose="020B0303030202060203" pitchFamily="34" charset="-70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C78B8102-536B-F46E-D119-D9B6C81769AB}"/>
              </a:ext>
            </a:extLst>
          </p:cNvPr>
          <p:cNvSpPr txBox="1"/>
          <p:nvPr/>
        </p:nvSpPr>
        <p:spPr>
          <a:xfrm>
            <a:off x="2200744" y="4028866"/>
            <a:ext cx="7523772" cy="12581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dirty="0">
                <a:latin typeface="Metric Light" panose="020B0303030202060203" pitchFamily="34" charset="-70"/>
              </a:rPr>
              <a:t>Atbilstoši personas datu aizsardzības likumam un EU GDPR regulai, ieraksti glabājami šifrētā veidā.</a:t>
            </a:r>
            <a:endParaRPr sz="3300" dirty="0">
              <a:latin typeface="Metric Light" panose="020B0303030202060203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04196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12146-1EE1-9FB7-0FF3-2511625837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531FC773-4FA3-12F9-9FEA-A054973DD6AE}"/>
              </a:ext>
            </a:extLst>
          </p:cNvPr>
          <p:cNvSpPr txBox="1">
            <a:spLocks/>
          </p:cNvSpPr>
          <p:nvPr/>
        </p:nvSpPr>
        <p:spPr>
          <a:xfrm>
            <a:off x="2274145" y="102149"/>
            <a:ext cx="7210977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b="1" spc="-60" dirty="0">
                <a:latin typeface="Metric Light" panose="020B0303030202060203" pitchFamily="34" charset="-70"/>
                <a:cs typeface="Metric-Light"/>
              </a:rPr>
              <a:t>Darba laika iestatījumi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45555767-C722-9C2C-89F0-FB81CF05052F}"/>
              </a:ext>
            </a:extLst>
          </p:cNvPr>
          <p:cNvSpPr txBox="1"/>
          <p:nvPr/>
        </p:nvSpPr>
        <p:spPr>
          <a:xfrm>
            <a:off x="2120623" y="1161031"/>
            <a:ext cx="664019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Atšķirīga zvanu pārvaldība darba laikā no pārējā laika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20">
            <a:extLst>
              <a:ext uri="{FF2B5EF4-FFF2-40B4-BE49-F238E27FC236}">
                <a16:creationId xmlns:a16="http://schemas.microsoft.com/office/drawing/2014/main" id="{18302D67-0291-A444-4B7C-47F2A8BDDDCF}"/>
              </a:ext>
            </a:extLst>
          </p:cNvPr>
          <p:cNvSpPr txBox="1"/>
          <p:nvPr/>
        </p:nvSpPr>
        <p:spPr>
          <a:xfrm>
            <a:off x="2257425" y="2727744"/>
            <a:ext cx="7648575" cy="1717137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Darba laikā interaktīvā balss atbilde:</a:t>
            </a:r>
          </a:p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“</a:t>
            </a:r>
            <a:r>
              <a:rPr lang="lv-LV" sz="3300" dirty="0">
                <a:latin typeface="Metric Light" panose="020B0303030202060203" pitchFamily="34" charset="-70"/>
                <a:cs typeface="Metric-Light"/>
              </a:rPr>
              <a:t>Lai runātu par nekustamo īpašumu izsolēm, nospiediet taustiņu 1, lai runātu par kapitāldaļu izsolēm, nospiediet taustiņu 2</a:t>
            </a: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”.</a:t>
            </a:r>
            <a:endParaRPr lang="lv-LV"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7" name="object 20">
            <a:extLst>
              <a:ext uri="{FF2B5EF4-FFF2-40B4-BE49-F238E27FC236}">
                <a16:creationId xmlns:a16="http://schemas.microsoft.com/office/drawing/2014/main" id="{D8E5503A-8EA4-7292-793C-99CAEF3175BE}"/>
              </a:ext>
            </a:extLst>
          </p:cNvPr>
          <p:cNvSpPr txBox="1"/>
          <p:nvPr/>
        </p:nvSpPr>
        <p:spPr>
          <a:xfrm>
            <a:off x="2274145" y="5062719"/>
            <a:ext cx="7648575" cy="133241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Ārpus darba laika balss pasts:</a:t>
            </a:r>
          </a:p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20" dirty="0">
                <a:latin typeface="Metric Light" panose="020B0303030202060203" pitchFamily="34" charset="-70"/>
                <a:cs typeface="Metric-Light"/>
              </a:rPr>
              <a:t>“Mūsu darba laiks beidzies, ja vēlaties, pēc signāla ierunājiet ziņu…”</a:t>
            </a:r>
            <a:endParaRPr lang="lv-LV" sz="3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960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7D761D-D9E8-72D1-873F-625A408894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843DFC2-9932-67A2-516F-692F63F4E06A}"/>
              </a:ext>
            </a:extLst>
          </p:cNvPr>
          <p:cNvSpPr txBox="1">
            <a:spLocks/>
          </p:cNvSpPr>
          <p:nvPr/>
        </p:nvSpPr>
        <p:spPr>
          <a:xfrm>
            <a:off x="2189428" y="234565"/>
            <a:ext cx="7210977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b="1" spc="-60" dirty="0">
                <a:latin typeface="Metric Light" panose="020B0303030202060203" pitchFamily="34" charset="-70"/>
                <a:cs typeface="Metric-Light"/>
              </a:rPr>
              <a:t>Konferences zvani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BAC5EB93-495D-C6B9-B2C9-8350DBB301A5}"/>
              </a:ext>
            </a:extLst>
          </p:cNvPr>
          <p:cNvSpPr txBox="1"/>
          <p:nvPr/>
        </p:nvSpPr>
        <p:spPr>
          <a:xfrm>
            <a:off x="2575897" y="2401155"/>
            <a:ext cx="6640195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60" dirty="0">
                <a:latin typeface="Metric Light" panose="020B0303030202060203" pitchFamily="34" charset="-70"/>
                <a:cs typeface="Metric-Light"/>
              </a:rPr>
              <a:t>S</a:t>
            </a: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avienojums vienlaikus ar vairākiem sarunas biedriem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1508781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6A939F-A2B7-2549-A4B2-6E6C822AB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A5C38618-1F25-2B75-D8A9-792C5820C11D}"/>
              </a:ext>
            </a:extLst>
          </p:cNvPr>
          <p:cNvSpPr txBox="1">
            <a:spLocks/>
          </p:cNvSpPr>
          <p:nvPr/>
        </p:nvSpPr>
        <p:spPr>
          <a:xfrm>
            <a:off x="2181197" y="232114"/>
            <a:ext cx="1702700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b="1" spc="-50" dirty="0">
                <a:latin typeface="Metric Light" panose="020B0303030202060203" pitchFamily="34" charset="-70"/>
                <a:cs typeface="Metric-Light"/>
              </a:rPr>
              <a:t>PAŠAPKALPOŠANĀS PORTĀLS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D3163618-29D6-DCE3-2511-18D201F8D977}"/>
              </a:ext>
            </a:extLst>
          </p:cNvPr>
          <p:cNvSpPr txBox="1"/>
          <p:nvPr/>
        </p:nvSpPr>
        <p:spPr>
          <a:xfrm>
            <a:off x="2369734" y="2812061"/>
            <a:ext cx="6372777" cy="943207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75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Iespēja pašiem konfigurēt pārvaldības nosacījumus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297297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8B5174-494E-9E41-B697-0A0AAB19B1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F0510EB2-87F4-E77E-C56D-DF963FFBF8C5}"/>
              </a:ext>
            </a:extLst>
          </p:cNvPr>
          <p:cNvSpPr txBox="1"/>
          <p:nvPr/>
        </p:nvSpPr>
        <p:spPr>
          <a:xfrm>
            <a:off x="155628" y="785987"/>
            <a:ext cx="888301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67021… virtuāla saglabāšana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6E116E57-6C81-2BF3-2182-DCF127419236}"/>
              </a:ext>
            </a:extLst>
          </p:cNvPr>
          <p:cNvSpPr txBox="1"/>
          <p:nvPr/>
        </p:nvSpPr>
        <p:spPr>
          <a:xfrm>
            <a:off x="1970137" y="1377652"/>
            <a:ext cx="769620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Zvanu gaidīšanas rinda aizņemtiem numuriem</a:t>
            </a:r>
            <a:r>
              <a:rPr sz="2950" spc="0" dirty="0">
                <a:latin typeface="Metric Light" panose="020B0303030202060203" pitchFamily="34" charset="-70"/>
                <a:cs typeface="Metric-Light"/>
              </a:rPr>
              <a:t>.</a:t>
            </a:r>
            <a:endParaRPr sz="295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D6E08E16-8AE1-FBA3-B806-0D7958FFFF0F}"/>
              </a:ext>
            </a:extLst>
          </p:cNvPr>
          <p:cNvSpPr txBox="1"/>
          <p:nvPr/>
        </p:nvSpPr>
        <p:spPr>
          <a:xfrm>
            <a:off x="6926312" y="1886261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Sarunu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statistika</a:t>
            </a:r>
            <a:endParaRPr sz="3300" spc="-5" dirty="0">
              <a:latin typeface="Metric Light" panose="020B0303030202060203" pitchFamily="34" charset="-70"/>
            </a:endParaRPr>
          </a:p>
        </p:txBody>
      </p:sp>
      <p:sp>
        <p:nvSpPr>
          <p:cNvPr id="6" name="object 16">
            <a:extLst>
              <a:ext uri="{FF2B5EF4-FFF2-40B4-BE49-F238E27FC236}">
                <a16:creationId xmlns:a16="http://schemas.microsoft.com/office/drawing/2014/main" id="{7E93BC70-D953-86A6-03A2-8400566B51E3}"/>
              </a:ext>
            </a:extLst>
          </p:cNvPr>
          <p:cNvSpPr txBox="1"/>
          <p:nvPr/>
        </p:nvSpPr>
        <p:spPr>
          <a:xfrm>
            <a:off x="4953000" y="2368241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Zvanu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pārsūtīšana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kolēģim</a:t>
            </a:r>
            <a:endParaRPr sz="3300" spc="-5" dirty="0">
              <a:latin typeface="Metric Light" panose="020B0303030202060203" pitchFamily="34" charset="-70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17ECD974-76D3-22F1-5ED6-AC22774088EE}"/>
              </a:ext>
            </a:extLst>
          </p:cNvPr>
          <p:cNvSpPr txBox="1"/>
          <p:nvPr/>
        </p:nvSpPr>
        <p:spPr>
          <a:xfrm>
            <a:off x="3979677" y="2917848"/>
            <a:ext cx="5686660" cy="9476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Interaktīva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balss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atbilde</a:t>
            </a:r>
            <a:endParaRPr lang="lv-LV" sz="3300" spc="-5" dirty="0">
              <a:latin typeface="Metric Light" panose="020B0303030202060203" pitchFamily="34" charset="-70"/>
            </a:endParaRPr>
          </a:p>
          <a:p>
            <a:pPr marL="12700" marR="5080">
              <a:lnSpc>
                <a:spcPts val="2970"/>
              </a:lnSpc>
              <a:spcBef>
                <a:spcPts val="690"/>
              </a:spcBef>
            </a:pPr>
            <a:endParaRPr sz="295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EA1EA59-DDD0-064A-E9D7-247AD21E42D8}"/>
              </a:ext>
            </a:extLst>
          </p:cNvPr>
          <p:cNvSpPr txBox="1"/>
          <p:nvPr/>
        </p:nvSpPr>
        <p:spPr>
          <a:xfrm>
            <a:off x="4309479" y="3426457"/>
            <a:ext cx="5686660" cy="9476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Balss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pasts</a:t>
            </a:r>
            <a:endParaRPr lang="lv-LV" sz="3300" spc="-5" dirty="0">
              <a:latin typeface="Metric Light" panose="020B0303030202060203" pitchFamily="34" charset="-70"/>
            </a:endParaRPr>
          </a:p>
          <a:p>
            <a:pPr marL="12700" marR="5080">
              <a:lnSpc>
                <a:spcPts val="2970"/>
              </a:lnSpc>
              <a:spcBef>
                <a:spcPts val="690"/>
              </a:spcBef>
            </a:pPr>
            <a:endParaRPr sz="295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95BEB49B-28A7-A8D0-21E3-B7D7F3D53C0D}"/>
              </a:ext>
            </a:extLst>
          </p:cNvPr>
          <p:cNvSpPr txBox="1"/>
          <p:nvPr/>
        </p:nvSpPr>
        <p:spPr>
          <a:xfrm>
            <a:off x="2781585" y="3886123"/>
            <a:ext cx="5686660" cy="94769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Sarunu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ieraksts</a:t>
            </a:r>
            <a:endParaRPr lang="lv-LV" sz="3300" spc="-5" dirty="0">
              <a:latin typeface="Metric Light" panose="020B0303030202060203" pitchFamily="34" charset="-70"/>
            </a:endParaRPr>
          </a:p>
          <a:p>
            <a:pPr marL="12700" marR="5080">
              <a:lnSpc>
                <a:spcPts val="2970"/>
              </a:lnSpc>
              <a:spcBef>
                <a:spcPts val="690"/>
              </a:spcBef>
            </a:pPr>
            <a:endParaRPr sz="295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10" name="object 16">
            <a:extLst>
              <a:ext uri="{FF2B5EF4-FFF2-40B4-BE49-F238E27FC236}">
                <a16:creationId xmlns:a16="http://schemas.microsoft.com/office/drawing/2014/main" id="{D289669E-5CBD-42A6-B681-3292F0814B68}"/>
              </a:ext>
            </a:extLst>
          </p:cNvPr>
          <p:cNvSpPr txBox="1"/>
          <p:nvPr/>
        </p:nvSpPr>
        <p:spPr>
          <a:xfrm>
            <a:off x="1466149" y="4287506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Konferences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zvani</a:t>
            </a:r>
            <a:endParaRPr sz="3300" spc="-5" dirty="0">
              <a:latin typeface="Metric Light" panose="020B0303030202060203" pitchFamily="34" charset="-70"/>
            </a:endParaRPr>
          </a:p>
        </p:txBody>
      </p:sp>
      <p:sp>
        <p:nvSpPr>
          <p:cNvPr id="11" name="object 16">
            <a:hlinkClick r:id="rId6" action="ppaction://hlinksldjump"/>
            <a:extLst>
              <a:ext uri="{FF2B5EF4-FFF2-40B4-BE49-F238E27FC236}">
                <a16:creationId xmlns:a16="http://schemas.microsoft.com/office/drawing/2014/main" id="{3D38FE60-E9B4-D00B-7C23-73FCC4A500B7}"/>
              </a:ext>
            </a:extLst>
          </p:cNvPr>
          <p:cNvSpPr txBox="1"/>
          <p:nvPr/>
        </p:nvSpPr>
        <p:spPr>
          <a:xfrm>
            <a:off x="324292" y="4750531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Izejošā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numura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maiņa</a:t>
            </a:r>
            <a:endParaRPr sz="3300" spc="-5" dirty="0">
              <a:latin typeface="Metric Light" panose="020B0303030202060203" pitchFamily="34" charset="-70"/>
            </a:endParaRPr>
          </a:p>
        </p:txBody>
      </p:sp>
      <p:sp>
        <p:nvSpPr>
          <p:cNvPr id="12" name="object 16">
            <a:hlinkClick r:id="rId7" action="ppaction://hlinksldjump"/>
            <a:extLst>
              <a:ext uri="{FF2B5EF4-FFF2-40B4-BE49-F238E27FC236}">
                <a16:creationId xmlns:a16="http://schemas.microsoft.com/office/drawing/2014/main" id="{1B769F82-1EF5-BF40-B6D2-414ED6126644}"/>
              </a:ext>
            </a:extLst>
          </p:cNvPr>
          <p:cNvSpPr txBox="1"/>
          <p:nvPr/>
        </p:nvSpPr>
        <p:spPr>
          <a:xfrm>
            <a:off x="3344509" y="5104369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Centralizēta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adrešu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grāmata</a:t>
            </a:r>
            <a:endParaRPr sz="3300" spc="-5" dirty="0">
              <a:latin typeface="Metric Light" panose="020B0303030202060203" pitchFamily="34" charset="-70"/>
            </a:endParaRPr>
          </a:p>
        </p:txBody>
      </p:sp>
      <p:sp>
        <p:nvSpPr>
          <p:cNvPr id="13" name="object 16">
            <a:hlinkClick r:id="rId7" action="ppaction://hlinksldjump"/>
            <a:extLst>
              <a:ext uri="{FF2B5EF4-FFF2-40B4-BE49-F238E27FC236}">
                <a16:creationId xmlns:a16="http://schemas.microsoft.com/office/drawing/2014/main" id="{08B351A8-A089-F884-06FB-528E8C2524A8}"/>
              </a:ext>
            </a:extLst>
          </p:cNvPr>
          <p:cNvSpPr txBox="1"/>
          <p:nvPr/>
        </p:nvSpPr>
        <p:spPr>
          <a:xfrm>
            <a:off x="5552162" y="5561631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Darba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laika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iestatījumi</a:t>
            </a:r>
            <a:endParaRPr sz="3300" spc="-5" dirty="0">
              <a:latin typeface="Metric Light" panose="020B0303030202060203" pitchFamily="34" charset="-70"/>
            </a:endParaRPr>
          </a:p>
        </p:txBody>
      </p:sp>
      <p:sp>
        <p:nvSpPr>
          <p:cNvPr id="14" name="object 16">
            <a:hlinkClick r:id="rId7" action="ppaction://hlinksldjump"/>
            <a:extLst>
              <a:ext uri="{FF2B5EF4-FFF2-40B4-BE49-F238E27FC236}">
                <a16:creationId xmlns:a16="http://schemas.microsoft.com/office/drawing/2014/main" id="{C753CE9E-AC37-B162-215C-1D69110097A1}"/>
              </a:ext>
            </a:extLst>
          </p:cNvPr>
          <p:cNvSpPr txBox="1"/>
          <p:nvPr/>
        </p:nvSpPr>
        <p:spPr>
          <a:xfrm>
            <a:off x="1900758" y="6051761"/>
            <a:ext cx="5686660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Pašapkalpošanās</a:t>
            </a:r>
            <a:r>
              <a:rPr lang="lv-LV" sz="2950" dirty="0">
                <a:latin typeface="Metric Light" panose="020B0303030202060203" pitchFamily="34" charset="-70"/>
                <a:cs typeface="Metric-Light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lv-LV" sz="3300" spc="-5" dirty="0">
                <a:latin typeface="Metric Light" panose="020B0303030202060203" pitchFamily="34" charset="-7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portāls</a:t>
            </a:r>
            <a:endParaRPr sz="3300" spc="-5" dirty="0">
              <a:latin typeface="Metric Light" panose="020B0303030202060203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28283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26E6B-B843-1544-A40A-62451EB29B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CC0E2519-F282-3B4A-5BBC-6FE4474D7622}"/>
              </a:ext>
            </a:extLst>
          </p:cNvPr>
          <p:cNvSpPr txBox="1"/>
          <p:nvPr/>
        </p:nvSpPr>
        <p:spPr>
          <a:xfrm>
            <a:off x="2310721" y="1143969"/>
            <a:ext cx="6202343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Pašreizējo stacionāro (IP, 67021…) numuru iekļaušana zvanu pārvaldniekā ienākošiem un izejošiem zvaniem.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16">
            <a:extLst>
              <a:ext uri="{FF2B5EF4-FFF2-40B4-BE49-F238E27FC236}">
                <a16:creationId xmlns:a16="http://schemas.microsoft.com/office/drawing/2014/main" id="{D8AD8C6E-E1A3-9E5D-04B6-D21C41234871}"/>
              </a:ext>
            </a:extLst>
          </p:cNvPr>
          <p:cNvSpPr txBox="1"/>
          <p:nvPr/>
        </p:nvSpPr>
        <p:spPr>
          <a:xfrm>
            <a:off x="2310721" y="3868148"/>
            <a:ext cx="7207884" cy="47320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2950" spc="0" dirty="0">
                <a:latin typeface="Metric Light" panose="020B0303030202060203" pitchFamily="34" charset="-70"/>
                <a:cs typeface="Metric-Light"/>
              </a:rPr>
              <a:t>Tiek saglabāti šobrīd publiskotie telefonu numuri</a:t>
            </a:r>
            <a:r>
              <a:rPr sz="2950" spc="0" dirty="0">
                <a:latin typeface="Metric Light" panose="020B0303030202060203" pitchFamily="34" charset="-70"/>
                <a:cs typeface="Metric-Light"/>
              </a:rPr>
              <a:t>.</a:t>
            </a:r>
            <a:endParaRPr sz="295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4C8EBFF-19F7-314C-19CA-6749BBC89408}"/>
              </a:ext>
            </a:extLst>
          </p:cNvPr>
          <p:cNvSpPr txBox="1">
            <a:spLocks/>
          </p:cNvSpPr>
          <p:nvPr/>
        </p:nvSpPr>
        <p:spPr>
          <a:xfrm>
            <a:off x="2210136" y="-182482"/>
            <a:ext cx="6586392" cy="90261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lv-LV" sz="3300" b="1" spc="-5" dirty="0">
                <a:latin typeface="Metric Light" panose="020B0303030202060203" pitchFamily="34" charset="-70"/>
                <a:cs typeface="Metric-Light"/>
              </a:rPr>
              <a:t>VIRTUĀLIE NUMURI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226972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8B5658-71D0-264B-9398-32BFCC992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7807B65-E6D3-922A-7061-5D59D384CD33}"/>
              </a:ext>
            </a:extLst>
          </p:cNvPr>
          <p:cNvSpPr txBox="1">
            <a:spLocks/>
          </p:cNvSpPr>
          <p:nvPr/>
        </p:nvSpPr>
        <p:spPr>
          <a:xfrm>
            <a:off x="2135292" y="-179121"/>
            <a:ext cx="5635416" cy="90261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lv-LV" sz="3300" b="1" spc="-5" dirty="0">
                <a:latin typeface="Metric Light" panose="020B0303030202060203" pitchFamily="34" charset="-70"/>
                <a:cs typeface="Metric-Light"/>
              </a:rPr>
              <a:t>ZVANU GAIDĪŠANAS RINDA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25829FD-45C5-7C8D-3FE8-ECD931653606}"/>
              </a:ext>
            </a:extLst>
          </p:cNvPr>
          <p:cNvSpPr txBox="1"/>
          <p:nvPr/>
        </p:nvSpPr>
        <p:spPr>
          <a:xfrm>
            <a:off x="2200993" y="2388330"/>
            <a:ext cx="8883015" cy="1561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“Numurs šobrīd aizņemts, lūdzu uzgaidiet…” 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“Visi operatori šobrīd aizņemti,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 lūdzu uzgaidiet…”</a:t>
            </a:r>
            <a:endParaRPr lang="lv-LV"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306373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56238A-A4D0-4F07-94B7-AFF04B7BED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0B56B275-8B7B-9E68-94B7-C7CB0E267198}"/>
              </a:ext>
            </a:extLst>
          </p:cNvPr>
          <p:cNvSpPr txBox="1">
            <a:spLocks/>
          </p:cNvSpPr>
          <p:nvPr/>
        </p:nvSpPr>
        <p:spPr>
          <a:xfrm>
            <a:off x="2341383" y="-190370"/>
            <a:ext cx="3898900" cy="90261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en-US" sz="3300" b="1" spc="-15" dirty="0">
                <a:latin typeface="Metric Light" panose="020B0303030202060203" pitchFamily="34" charset="-70"/>
                <a:cs typeface="Metric-Light"/>
              </a:rPr>
              <a:t>SARUNU  </a:t>
            </a:r>
            <a:r>
              <a:rPr lang="en-US" sz="3300" b="1" spc="-25" dirty="0">
                <a:latin typeface="Metric Light" panose="020B0303030202060203" pitchFamily="34" charset="-70"/>
                <a:cs typeface="Metric-Light"/>
              </a:rPr>
              <a:t>S</a:t>
            </a:r>
            <a:r>
              <a:rPr lang="en-US" sz="3300" b="1" spc="-330" dirty="0">
                <a:latin typeface="Metric Light" panose="020B0303030202060203" pitchFamily="34" charset="-70"/>
                <a:cs typeface="Metric-Light"/>
              </a:rPr>
              <a:t>TA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TI</a:t>
            </a:r>
            <a:r>
              <a:rPr lang="en-US" sz="3300" b="1" spc="-25" dirty="0">
                <a:latin typeface="Metric Light" panose="020B0303030202060203" pitchFamily="34" charset="-70"/>
                <a:cs typeface="Metric-Light"/>
              </a:rPr>
              <a:t>S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TIKA</a:t>
            </a:r>
            <a:endParaRPr lang="en-US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FA493-5152-15DE-51DD-CC26811CE467}"/>
              </a:ext>
            </a:extLst>
          </p:cNvPr>
          <p:cNvSpPr txBox="1"/>
          <p:nvPr/>
        </p:nvSpPr>
        <p:spPr>
          <a:xfrm>
            <a:off x="4818166" y="1561888"/>
            <a:ext cx="495147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3300" dirty="0">
                <a:latin typeface="Metric Light" panose="020B0303030202060203" charset="-70"/>
              </a:rPr>
              <a:t>Saņemtie un  veiktie zvani</a:t>
            </a: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20578B6-E377-7C18-DA68-665B9402E163}"/>
              </a:ext>
            </a:extLst>
          </p:cNvPr>
          <p:cNvSpPr txBox="1"/>
          <p:nvPr/>
        </p:nvSpPr>
        <p:spPr>
          <a:xfrm>
            <a:off x="2749517" y="2730731"/>
            <a:ext cx="2581910" cy="12581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 indent="-635" algn="ctr">
              <a:lnSpc>
                <a:spcPts val="2970"/>
              </a:lnSpc>
              <a:spcBef>
                <a:spcPts val="690"/>
              </a:spcBef>
            </a:pP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Katra darbinieka sarunu apjoms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E19AEE9F-D361-4D8F-7C82-483CAD12854E}"/>
              </a:ext>
            </a:extLst>
          </p:cNvPr>
          <p:cNvSpPr txBox="1"/>
          <p:nvPr/>
        </p:nvSpPr>
        <p:spPr>
          <a:xfrm>
            <a:off x="6591535" y="4559591"/>
            <a:ext cx="2883535" cy="124264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065" marR="5080" algn="ctr">
              <a:lnSpc>
                <a:spcPts val="2970"/>
              </a:lnSpc>
              <a:spcBef>
                <a:spcPts val="690"/>
              </a:spcBef>
            </a:pP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Neatbildētie</a:t>
            </a:r>
            <a:r>
              <a:rPr sz="2950" spc="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2950" dirty="0">
                <a:latin typeface="Metric Light" panose="020B0303030202060203" pitchFamily="34" charset="-70"/>
                <a:cs typeface="Metric-Light"/>
              </a:rPr>
              <a:t>zvani</a:t>
            </a:r>
            <a:r>
              <a:rPr sz="2950" spc="-8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2950" spc="0" dirty="0">
                <a:latin typeface="Metric Light" panose="020B0303030202060203" pitchFamily="34" charset="-70"/>
                <a:cs typeface="Metric-Light"/>
              </a:rPr>
              <a:t>(kam  dienas laikā </a:t>
            </a:r>
            <a:r>
              <a:rPr sz="2950" dirty="0">
                <a:latin typeface="Metric Light" panose="020B0303030202060203" pitchFamily="34" charset="-70"/>
                <a:cs typeface="Metric-Light"/>
              </a:rPr>
              <a:t>nav  atzvanīts)</a:t>
            </a:r>
          </a:p>
        </p:txBody>
      </p:sp>
    </p:spTree>
    <p:extLst>
      <p:ext uri="{BB962C8B-B14F-4D97-AF65-F5344CB8AC3E}">
        <p14:creationId xmlns:p14="http://schemas.microsoft.com/office/powerpoint/2010/main" val="26294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AE2CC-0709-88A0-BAC6-04F81689B8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1F57C0B2-AFCD-26F1-301E-7EB4F3F47EDF}"/>
              </a:ext>
            </a:extLst>
          </p:cNvPr>
          <p:cNvSpPr txBox="1">
            <a:spLocks/>
          </p:cNvSpPr>
          <p:nvPr/>
        </p:nvSpPr>
        <p:spPr>
          <a:xfrm>
            <a:off x="2182704" y="-82063"/>
            <a:ext cx="6184415" cy="902619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6600"/>
              </a:lnSpc>
              <a:spcBef>
                <a:spcPts val="1415"/>
              </a:spcBef>
            </a:pPr>
            <a:r>
              <a:rPr lang="lv-LV" sz="3300" b="1" spc="-5" dirty="0">
                <a:latin typeface="Metric Light" panose="020B0303030202060203" pitchFamily="34" charset="-70"/>
                <a:cs typeface="Metric-Light"/>
              </a:rPr>
              <a:t>IZEJOŠĀ NUMURA  MAIŅA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B8DD6D2-3EF1-4CCD-645D-689D1C816B37}"/>
              </a:ext>
            </a:extLst>
          </p:cNvPr>
          <p:cNvSpPr txBox="1"/>
          <p:nvPr/>
        </p:nvSpPr>
        <p:spPr>
          <a:xfrm>
            <a:off x="2219580" y="1668920"/>
            <a:ext cx="7207884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No viena numura var zvanīt vairāki darbinieki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F905470E-0208-6725-0F7B-B71B20841998}"/>
              </a:ext>
            </a:extLst>
          </p:cNvPr>
          <p:cNvSpPr txBox="1"/>
          <p:nvPr/>
        </p:nvSpPr>
        <p:spPr>
          <a:xfrm>
            <a:off x="2219580" y="3205342"/>
            <a:ext cx="7400281" cy="12581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sz="3300" spc="0" dirty="0">
                <a:latin typeface="Metric Light" panose="020B0303030202060203" pitchFamily="34" charset="-70"/>
                <a:cs typeface="Metric-Light"/>
              </a:rPr>
              <a:t>Pirms 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zvana lietotnē var izvēlēties, </a:t>
            </a:r>
            <a:r>
              <a:rPr sz="3300" spc="0" dirty="0" err="1">
                <a:latin typeface="Metric Light" panose="020B0303030202060203" pitchFamily="34" charset="-70"/>
                <a:cs typeface="Metric-Light"/>
              </a:rPr>
              <a:t>kāds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0" dirty="0" err="1">
                <a:latin typeface="Metric Light" panose="020B0303030202060203" pitchFamily="34" charset="-70"/>
                <a:cs typeface="Metric-Light"/>
              </a:rPr>
              <a:t>uzņēmuma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 numurs </a:t>
            </a:r>
            <a:r>
              <a:rPr lang="lv-LV" sz="3300" dirty="0">
                <a:latin typeface="Metric Light" panose="020B0303030202060203" pitchFamily="34" charset="-70"/>
                <a:cs typeface="Metric-Light"/>
              </a:rPr>
              <a:t>uzrādīsies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lv-LV" sz="3300" dirty="0">
                <a:latin typeface="Metric Light" panose="020B0303030202060203" pitchFamily="34" charset="-70"/>
                <a:cs typeface="Metric-Light"/>
              </a:rPr>
              <a:t>zvana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saņēmējam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.</a:t>
            </a: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 To skaitā arī 67021….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477224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6D5AA-3DF9-A871-9BA0-645CF4E4DC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3FDF1619-AB47-DD4E-476E-53E78494AF9F}"/>
              </a:ext>
            </a:extLst>
          </p:cNvPr>
          <p:cNvSpPr txBox="1">
            <a:spLocks/>
          </p:cNvSpPr>
          <p:nvPr/>
        </p:nvSpPr>
        <p:spPr>
          <a:xfrm>
            <a:off x="2141620" y="0"/>
            <a:ext cx="7069455" cy="800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7259"/>
              </a:lnSpc>
              <a:spcBef>
                <a:spcPts val="95"/>
              </a:spcBef>
            </a:pPr>
            <a:r>
              <a:rPr lang="en-US" sz="3300" b="1" spc="-30" dirty="0">
                <a:latin typeface="Metric Light" panose="020B0303030202060203" pitchFamily="34" charset="-70"/>
                <a:cs typeface="Metric-Light"/>
              </a:rPr>
              <a:t>INTERAKTĪVĀ</a:t>
            </a:r>
            <a:r>
              <a:rPr lang="lv-LV" sz="3300" b="1" spc="-3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BALSS </a:t>
            </a:r>
            <a:r>
              <a:rPr lang="en-US" sz="3300" b="1" spc="-50" dirty="0">
                <a:latin typeface="Metric Light" panose="020B0303030202060203" pitchFamily="34" charset="-70"/>
                <a:cs typeface="Metric-Light"/>
              </a:rPr>
              <a:t>ATBILDE</a:t>
            </a:r>
            <a:r>
              <a:rPr lang="en-US" sz="3300" b="1" spc="-65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en-US" sz="3300" b="1" spc="-5" dirty="0">
                <a:latin typeface="Metric Light" panose="020B0303030202060203" pitchFamily="34" charset="-70"/>
                <a:cs typeface="Metric-Light"/>
              </a:rPr>
              <a:t>(IVR)</a:t>
            </a:r>
            <a:endParaRPr lang="en-US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F7A98C8-3BC4-D326-CFF5-920C4E127711}"/>
              </a:ext>
            </a:extLst>
          </p:cNvPr>
          <p:cNvSpPr txBox="1"/>
          <p:nvPr/>
        </p:nvSpPr>
        <p:spPr>
          <a:xfrm>
            <a:off x="3888740" y="1893777"/>
            <a:ext cx="601726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latin typeface="Metric Light" panose="020B0303030202060203" pitchFamily="34" charset="-70"/>
                <a:cs typeface="Metric-Light"/>
              </a:rPr>
              <a:t>IESPĒJA </a:t>
            </a:r>
            <a:r>
              <a:rPr sz="3300" spc="-5" dirty="0">
                <a:latin typeface="Metric Light" panose="020B0303030202060203" pitchFamily="34" charset="-70"/>
                <a:cs typeface="Metric-Light"/>
              </a:rPr>
              <a:t>VIRZĪT </a:t>
            </a:r>
            <a:r>
              <a:rPr sz="3300" spc="-15" dirty="0">
                <a:latin typeface="Metric Light" panose="020B0303030202060203" pitchFamily="34" charset="-70"/>
                <a:cs typeface="Metric-Light"/>
              </a:rPr>
              <a:t>SAŅEMTOS</a:t>
            </a:r>
            <a:r>
              <a:rPr sz="3300" spc="-3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-25" dirty="0">
                <a:latin typeface="Metric Light" panose="020B0303030202060203" pitchFamily="34" charset="-70"/>
                <a:cs typeface="Metric-Light"/>
              </a:rPr>
              <a:t>ZVANUS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37B90B98-798B-565E-B6F8-8FFD928A46EA}"/>
              </a:ext>
            </a:extLst>
          </p:cNvPr>
          <p:cNvSpPr txBox="1"/>
          <p:nvPr/>
        </p:nvSpPr>
        <p:spPr>
          <a:xfrm>
            <a:off x="2246713" y="3117143"/>
            <a:ext cx="6859270" cy="125816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dirty="0">
                <a:latin typeface="Metric Light" panose="020B0303030202060203" pitchFamily="34" charset="-70"/>
                <a:cs typeface="Metric-Light"/>
              </a:rPr>
              <a:t>Automātiski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paziņojumi ļauj 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zvanītājam izvēlēties,  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piemēram, sarunas 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valodu </a:t>
            </a:r>
            <a:r>
              <a:rPr sz="3300" spc="-5" dirty="0">
                <a:latin typeface="Metric Light" panose="020B0303030202060203" pitchFamily="34" charset="-70"/>
                <a:cs typeface="Metric-Light"/>
              </a:rPr>
              <a:t>vai</a:t>
            </a:r>
            <a:r>
              <a:rPr sz="3300" spc="-3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tematu.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24B34F56-E0CE-0A55-D941-038F49FC6A77}"/>
              </a:ext>
            </a:extLst>
          </p:cNvPr>
          <p:cNvSpPr txBox="1"/>
          <p:nvPr/>
        </p:nvSpPr>
        <p:spPr>
          <a:xfrm>
            <a:off x="2910372" y="4892583"/>
            <a:ext cx="6859270" cy="164288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“</a:t>
            </a:r>
            <a:r>
              <a:rPr lang="lv-LV" sz="3300" dirty="0">
                <a:latin typeface="Metric Light" panose="020B0303030202060203" pitchFamily="34" charset="-70"/>
                <a:cs typeface="Metric-Light"/>
              </a:rPr>
              <a:t>Lai runātu par nekustamo īpašumu izsolēm, nospiediet taustiņu 1, lai runātu par kapitāldaļu izsolēm, nospiediet taustiņu 2</a:t>
            </a: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”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839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F7211B-FB43-56F6-6C80-B4C591540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B804B484-DD3B-A315-F470-9F46446A09D8}"/>
              </a:ext>
            </a:extLst>
          </p:cNvPr>
          <p:cNvSpPr txBox="1">
            <a:spLocks/>
          </p:cNvSpPr>
          <p:nvPr/>
        </p:nvSpPr>
        <p:spPr>
          <a:xfrm>
            <a:off x="2315172" y="161250"/>
            <a:ext cx="5011420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300" b="1" spc="-50" dirty="0">
                <a:latin typeface="Metric Light" panose="020B0303030202060203" pitchFamily="34" charset="-70"/>
                <a:cs typeface="Metric-Light"/>
              </a:rPr>
              <a:t>GRUPAS</a:t>
            </a:r>
            <a:r>
              <a:rPr lang="en-US" sz="3300" b="1" spc="-8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en-US" sz="3300" b="1" spc="-60" dirty="0">
                <a:latin typeface="Metric Light" panose="020B0303030202060203" pitchFamily="34" charset="-70"/>
                <a:cs typeface="Metric-Light"/>
              </a:rPr>
              <a:t>ZVANI</a:t>
            </a:r>
            <a:endParaRPr lang="en-US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E7A6562-26D0-0913-522E-9372DEE613D2}"/>
              </a:ext>
            </a:extLst>
          </p:cNvPr>
          <p:cNvSpPr txBox="1"/>
          <p:nvPr/>
        </p:nvSpPr>
        <p:spPr>
          <a:xfrm>
            <a:off x="3553960" y="1738329"/>
            <a:ext cx="5846445" cy="957313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75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ZVANOT UZ</a:t>
            </a:r>
            <a:r>
              <a:rPr sz="3300" spc="-5" dirty="0">
                <a:latin typeface="Metric Light" panose="020B0303030202060203" pitchFamily="34" charset="-70"/>
                <a:cs typeface="Metric-Light"/>
              </a:rPr>
              <a:t> VIENU NUMURU </a:t>
            </a:r>
            <a:r>
              <a:rPr sz="3300" spc="-50" dirty="0">
                <a:latin typeface="Metric Light" panose="020B0303030202060203" pitchFamily="34" charset="-70"/>
                <a:cs typeface="Metric-Light"/>
              </a:rPr>
              <a:t>VAR </a:t>
            </a:r>
            <a:r>
              <a:rPr sz="3300" spc="-25" dirty="0">
                <a:latin typeface="Metric Light" panose="020B0303030202060203" pitchFamily="34" charset="-70"/>
                <a:cs typeface="Metric-Light"/>
              </a:rPr>
              <a:t>ATBILDĒT  VAIRĀKI</a:t>
            </a:r>
            <a:r>
              <a:rPr sz="3300" spc="-35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sz="3300" spc="-10" dirty="0">
                <a:latin typeface="Metric Light" panose="020B0303030202060203" pitchFamily="34" charset="-70"/>
                <a:cs typeface="Metric-Light"/>
              </a:rPr>
              <a:t>DARBINIEKI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5" name="object 17">
            <a:extLst>
              <a:ext uri="{FF2B5EF4-FFF2-40B4-BE49-F238E27FC236}">
                <a16:creationId xmlns:a16="http://schemas.microsoft.com/office/drawing/2014/main" id="{46E62924-DE28-19FB-6525-DDB9D5234BCD}"/>
              </a:ext>
            </a:extLst>
          </p:cNvPr>
          <p:cNvSpPr txBox="1"/>
          <p:nvPr/>
        </p:nvSpPr>
        <p:spPr>
          <a:xfrm>
            <a:off x="2498053" y="4093554"/>
            <a:ext cx="7176300" cy="87344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ts val="2970"/>
              </a:lnSpc>
              <a:spcBef>
                <a:spcPts val="690"/>
              </a:spcBef>
            </a:pP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Saņemtie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  </a:t>
            </a:r>
            <a:r>
              <a:rPr lang="lv-LV" sz="3300" dirty="0">
                <a:latin typeface="Metric Light" panose="020B0303030202060203" pitchFamily="34" charset="-70"/>
                <a:cs typeface="Metric-Light"/>
              </a:rPr>
              <a:t>zvani </a:t>
            </a: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secīgi 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pienāk </a:t>
            </a: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visiem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 </a:t>
            </a:r>
            <a:r>
              <a:rPr lang="lv-LV" sz="3300" spc="0" dirty="0">
                <a:latin typeface="Metric Light" panose="020B0303030202060203" pitchFamily="34" charset="-70"/>
                <a:cs typeface="Metric-Light"/>
              </a:rPr>
              <a:t>grupas</a:t>
            </a:r>
            <a:r>
              <a:rPr sz="3300" dirty="0">
                <a:latin typeface="Metric Light" panose="020B0303030202060203" pitchFamily="34" charset="-70"/>
                <a:cs typeface="Metric-Light"/>
              </a:rPr>
              <a:t>  </a:t>
            </a:r>
            <a:r>
              <a:rPr sz="3300" spc="0" dirty="0">
                <a:latin typeface="Metric Light" panose="020B0303030202060203" pitchFamily="34" charset="-70"/>
                <a:cs typeface="Metric-Light"/>
              </a:rPr>
              <a:t>dalībniekiem.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415763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AE2B97-20D4-345D-E3BA-2A494531E3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B3C3F-FCE0-EF48-A428-D3A8538611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object 5">
            <a:extLst>
              <a:ext uri="{FF2B5EF4-FFF2-40B4-BE49-F238E27FC236}">
                <a16:creationId xmlns:a16="http://schemas.microsoft.com/office/drawing/2014/main" id="{2C903B7D-E187-F4CD-B8EE-85A51F97D84B}"/>
              </a:ext>
            </a:extLst>
          </p:cNvPr>
          <p:cNvSpPr txBox="1">
            <a:spLocks/>
          </p:cNvSpPr>
          <p:nvPr/>
        </p:nvSpPr>
        <p:spPr>
          <a:xfrm>
            <a:off x="2154682" y="102149"/>
            <a:ext cx="8642836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b="1" spc="-50" dirty="0">
                <a:latin typeface="Metric Light" panose="020B0303030202060203" pitchFamily="34" charset="-70"/>
                <a:cs typeface="Metric-Light"/>
              </a:rPr>
              <a:t>CENTRALIZĒTA ADREŠU GRĀMATA</a:t>
            </a:r>
            <a:endParaRPr lang="lv-LV" sz="3300" b="1" dirty="0">
              <a:latin typeface="Metric Light" panose="020B0303030202060203" pitchFamily="34" charset="-70"/>
              <a:cs typeface="Metric-Light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F20AF098-9C12-A752-3C70-81405338096C}"/>
              </a:ext>
            </a:extLst>
          </p:cNvPr>
          <p:cNvSpPr txBox="1"/>
          <p:nvPr/>
        </p:nvSpPr>
        <p:spPr>
          <a:xfrm>
            <a:off x="2265001" y="2268681"/>
            <a:ext cx="6988727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lv-LV" sz="3300" spc="-5" dirty="0">
                <a:latin typeface="Metric Light" panose="020B0303030202060203" pitchFamily="34" charset="-70"/>
                <a:cs typeface="Metric-Light"/>
              </a:rPr>
              <a:t>Visiem telefoniem vienoti pārvaldāma adrešu grāmata</a:t>
            </a:r>
            <a:endParaRPr sz="3300" dirty="0">
              <a:latin typeface="Metric Light" panose="020B0303030202060203" pitchFamily="34" charset="-70"/>
              <a:cs typeface="Metric-Light"/>
            </a:endParaRPr>
          </a:p>
        </p:txBody>
      </p:sp>
    </p:spTree>
    <p:extLst>
      <p:ext uri="{BB962C8B-B14F-4D97-AF65-F5344CB8AC3E}">
        <p14:creationId xmlns:p14="http://schemas.microsoft.com/office/powerpoint/2010/main" val="2605190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378</Words>
  <Application>Microsoft Office PowerPoint</Application>
  <PresentationFormat>A4 Paper (210x297 mm)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Metric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Aleksejs Solovjovs</cp:lastModifiedBy>
  <cp:revision>9</cp:revision>
  <dcterms:created xsi:type="dcterms:W3CDTF">2019-10-16T07:14:22Z</dcterms:created>
  <dcterms:modified xsi:type="dcterms:W3CDTF">2024-04-26T05:00:13Z</dcterms:modified>
</cp:coreProperties>
</file>